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aa3f701c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aa3f701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aa3f701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aa3f701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a3f701c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aa3f701c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aa3f701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aa3f701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aa3f701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aa3f701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aa3f701c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aa3f701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a3f701c4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a3f701c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a3f701c4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a3f701c4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aa3f701c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aa3f701c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aa3f701c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aa3f701c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aa3f701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aa3f701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aa3f701c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aa3f701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aa3f701c4_0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6" name="Google Shape;256;g2baa3f701c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baa3f701c4_0_7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aa3f701c4_0_8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5" name="Google Shape;265;g2baa3f701c4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aa3f701c4_0_8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aa3f701c4_0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3" name="Google Shape;273;g2baa3f701c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baa3f701c4_0_8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aa3f701c4_0_9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4" name="Google Shape;284;g2baa3f701c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baa3f701c4_0_9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aa3f701c4_0_8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g2baa3f701c4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baa3f701c4_0_8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aa3f701c4_0_8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1" name="Google Shape;301;g2baa3f701c4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baa3f701c4_0_8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aa3f701c4_0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1" name="Google Shape;311;g2baa3f701c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baa3f701c4_0_8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aa3f701c4_0_8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g2baa3f701c4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baa3f701c4_0_8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aa3f701c4_0_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8" name="Google Shape;328;g2baa3f701c4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baa3f701c4_0_8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a3f701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aa3f701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aa3f701c4_0_8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6" name="Google Shape;336;g2baa3f701c4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aa3f701c4_0_8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aa3f701c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aa3f701c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aa3f701c4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aa3f701c4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aa3f701c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aa3f701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aa3f701c4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5" name="Google Shape;375;g2baa3f701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baa3f701c4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aa3f701c4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g2baa3f701c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aa3f701c4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aa3f701c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aa3f701c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aa3f701c4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1" name="Google Shape;401;g2baa3f701c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baa3f701c4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aa3f701c4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g2baa3f701c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baa3f701c4_0_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aa3f701c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aa3f701c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a3f701c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aa3f701c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AKA Strunk &amp; White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1918 (Strunk), 1959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Doesn’t describe how to write in English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Describes how to write effectively in English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Writing is understandable and  efficient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1974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Doesn’t describe how to write programs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Describes how to write efficient programs that can be read by computers and people</a:t>
            </a:r>
            <a:endParaRPr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Why is it important that people can read your code?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aa3f701c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aa3f701c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aa3f701c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baa3f701c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aa3f701c4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aa3f701c4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aa3f701c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aa3f701c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aa3f701c4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aa3f701c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aa3f701c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baa3f701c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aa3f701c4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aa3f701c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aa3f701c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aa3f701c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aa3f701c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baa3f701c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aa3f701c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baa3f701c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aa3f701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aa3f701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aa3f701c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aa3f701c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aa3f701c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aa3f701c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aa3f701c4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baa3f701c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aa3f701c4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baa3f701c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baa3f701c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baa3f701c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aa3f701c4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baa3f701c4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a07b6b2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3a07b6b2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aa3f701c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aa3f701c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aa3f701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aa3f701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aa3f70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aa3f70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aa3f701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aa3f701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0150"/>
            <a:ext cx="82296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ylint.org/" TargetMode="External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jpg"/><Relationship Id="rId4" Type="http://schemas.openxmlformats.org/officeDocument/2006/relationships/image" Target="../media/image8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kallisons/NOAH_LSM_Mussel_v2.0" TargetMode="External"/><Relationship Id="rId4" Type="http://schemas.openxmlformats.org/officeDocument/2006/relationships/hyperlink" Target="https://github.com/kallisons/NOAH_LSM_Mussel_v2.0" TargetMode="External"/><Relationship Id="rId5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stackoverflow.com/questions/184618/what-is-the-best-comment-in-source-code-you-have-ever-encountered" TargetMode="External"/><Relationship Id="rId4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6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Relationship Id="rId4" Type="http://schemas.openxmlformats.org/officeDocument/2006/relationships/image" Target="../media/image6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6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image" Target="../media/image7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Relationship Id="rId4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numpy/numpy/blob/master/numpy/__init__.py" TargetMode="External"/><Relationship Id="rId4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scikit-learn/scikit-learn/blob/main/sklearn/cluster/_dbscan.py" TargetMode="External"/><Relationship Id="rId4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jpg"/><Relationship Id="rId4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UWDATA515/ci_example/blob/536d2f84c2a18dd3d82647cfb4d6dfd38ab52068/.github/workflows/build_test.yml#L95-L10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hyperlink" Target="https://www.python.org/dev/peps/pep-0008/" TargetMode="External"/><Relationship Id="rId5" Type="http://schemas.openxmlformats.org/officeDocument/2006/relationships/hyperlink" Target="https://google.github.io/styleguide/pyguid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Software Design for Data Science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&amp; Documentation</a:t>
            </a:r>
            <a:endParaRPr/>
          </a:p>
        </p:txBody>
      </p: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Melissa Winstanley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University of Washington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February 27,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style checking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23400" y="1133225"/>
            <a:ext cx="85206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Pylint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Extends from the </a:t>
            </a:r>
            <a:r>
              <a:rPr i="1" lang="en" sz="1800"/>
              <a:t>lint</a:t>
            </a:r>
            <a:r>
              <a:rPr lang="en" sz="1800"/>
              <a:t> tool for C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onda install pylint</a:t>
            </a:r>
            <a:b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filename.py</a:t>
            </a:r>
            <a:b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directory_name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Also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pycodestyle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flake8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700" y="1045350"/>
            <a:ext cx="3052800" cy="3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1: Get Set Up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pylint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onda install pylint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Clone the demo repository (linked from the syllabus)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 clone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https://github.com/UWDATA515/style_documentation_example.git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Enter the repository directory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 style_documentation_example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Run pylint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Don’t try to improve it yet!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369" y="317475"/>
            <a:ext cx="1180924" cy="16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pieces of style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Spacing/indentation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 length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Imports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Code constructions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Naming</a:t>
            </a:r>
            <a:endParaRPr sz="24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75" y="1223625"/>
            <a:ext cx="4365476" cy="32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Spacing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Indentation is so </a:t>
            </a:r>
            <a:r>
              <a:rPr lang="en"/>
              <a:t>important in Python!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spaces per indentation (not tabs!)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 wrapping - let’s see!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your editor to convert tabs into spaces!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650" y="2337943"/>
            <a:ext cx="1974125" cy="17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 indentation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6353251" cy="2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6075" y="2795778"/>
            <a:ext cx="62388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20445" l="15841" r="29943" t="0"/>
          <a:stretch/>
        </p:blipFill>
        <p:spPr>
          <a:xfrm>
            <a:off x="6705976" y="445026"/>
            <a:ext cx="2126326" cy="20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250750" y="4098625"/>
            <a:ext cx="702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✅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50" y="1428275"/>
            <a:ext cx="2914652" cy="29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NO! Indentation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25" y="1549025"/>
            <a:ext cx="3716849" cy="8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25" y="4425750"/>
            <a:ext cx="5213450" cy="5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2827529"/>
            <a:ext cx="3693379" cy="8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8293475" y="4050525"/>
            <a:ext cx="45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7764325" y="3752275"/>
            <a:ext cx="1289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⛔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spacing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68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Two blank lines around top-level functions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Two blank lines around classes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blank line between functions in a class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blank line between logical groups in a function </a:t>
            </a:r>
            <a:r>
              <a:rPr i="1" lang="en" sz="2200"/>
              <a:t>(sparingly)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Extra blank lines between groups of groups of related functions </a:t>
            </a:r>
            <a:r>
              <a:rPr i="1" lang="en" sz="2200"/>
              <a:t>(why are they in the same file?)</a:t>
            </a:r>
            <a:endParaRPr i="1" sz="22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475" y="324622"/>
            <a:ext cx="2381824" cy="25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Whitespace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2251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NO</a:t>
            </a:r>
            <a:r>
              <a:rPr lang="en" sz="2800"/>
              <a:t>										YES</a:t>
            </a:r>
            <a:endParaRPr sz="2800"/>
          </a:p>
        </p:txBody>
      </p:sp>
      <p:sp>
        <p:nvSpPr>
          <p:cNvPr id="193" name="Google Shape;193;p30"/>
          <p:cNvSpPr txBox="1"/>
          <p:nvPr/>
        </p:nvSpPr>
        <p:spPr>
          <a:xfrm>
            <a:off x="164950" y="4393950"/>
            <a:ext cx="419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Trailing spaces at the end of a line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688" y="2668864"/>
            <a:ext cx="21336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00" y="2683141"/>
            <a:ext cx="2476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5">
            <a:alphaModFix/>
          </a:blip>
          <a:srcRect b="56497" l="0" r="0" t="0"/>
          <a:stretch/>
        </p:blipFill>
        <p:spPr>
          <a:xfrm>
            <a:off x="5216263" y="3688375"/>
            <a:ext cx="3667125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 b="0" l="0" r="0" t="56497"/>
          <a:stretch/>
        </p:blipFill>
        <p:spPr>
          <a:xfrm>
            <a:off x="311688" y="3688375"/>
            <a:ext cx="3667125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6">
            <a:alphaModFix/>
          </a:blip>
          <a:srcRect b="0" l="0" r="0" t="35674"/>
          <a:stretch/>
        </p:blipFill>
        <p:spPr>
          <a:xfrm>
            <a:off x="311700" y="1774412"/>
            <a:ext cx="3057525" cy="2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6">
            <a:alphaModFix/>
          </a:blip>
          <a:srcRect b="46932" l="0" r="0" t="0"/>
          <a:stretch/>
        </p:blipFill>
        <p:spPr>
          <a:xfrm>
            <a:off x="5825850" y="1797469"/>
            <a:ext cx="3057525" cy="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7">
            <a:alphaModFix/>
          </a:blip>
          <a:srcRect b="38529" l="0" r="0" t="0"/>
          <a:stretch/>
        </p:blipFill>
        <p:spPr>
          <a:xfrm>
            <a:off x="4978138" y="2228775"/>
            <a:ext cx="3905250" cy="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7">
            <a:alphaModFix/>
          </a:blip>
          <a:srcRect b="0" l="0" r="0" t="38529"/>
          <a:stretch/>
        </p:blipFill>
        <p:spPr>
          <a:xfrm>
            <a:off x="311713" y="2228763"/>
            <a:ext cx="3905250" cy="2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207300" y="1706838"/>
            <a:ext cx="27294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Brackets &amp; braces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3502575" y="2116021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: ; ,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3502575" y="2867283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Mathy stuff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464075" y="3731308"/>
            <a:ext cx="2299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parameters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7018" y="888572"/>
            <a:ext cx="1661307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825" y="529175"/>
            <a:ext cx="1513750" cy="11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length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377650" y="1152475"/>
            <a:ext cx="445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Coding lines? Keep it to 79 characters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Most editors can show you the line position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Comments &amp; doc strings?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72 characters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Why? My monitor is big!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Open two files side by side? History?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Some teams choose to use a different max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Python core library is 79/72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25700" t="0"/>
          <a:stretch/>
        </p:blipFill>
        <p:spPr>
          <a:xfrm>
            <a:off x="379026" y="1152475"/>
            <a:ext cx="381127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Imports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00" y="2068524"/>
            <a:ext cx="8364000" cy="17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b="21482" l="12028" r="12795" t="21715"/>
          <a:stretch/>
        </p:blipFill>
        <p:spPr>
          <a:xfrm>
            <a:off x="5782350" y="317525"/>
            <a:ext cx="2164774" cy="163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192425" y="1017725"/>
            <a:ext cx="2597700" cy="1031700"/>
            <a:chOff x="192425" y="1017725"/>
            <a:chExt cx="2597700" cy="10317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92425" y="1017725"/>
              <a:ext cx="25977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At the top of the file!</a:t>
              </a:r>
              <a:endParaRPr b="1" sz="18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(after any </a:t>
              </a:r>
              <a:r>
                <a:rPr b="1" lang="en" sz="1800">
                  <a:solidFill>
                    <a:srgbClr val="FF0000"/>
                  </a:solidFill>
                </a:rPr>
                <a:t>comments</a:t>
              </a:r>
              <a:r>
                <a:rPr b="1" lang="en" sz="1800">
                  <a:solidFill>
                    <a:srgbClr val="FF0000"/>
                  </a:solidFill>
                </a:rPr>
                <a:t>) 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24" name="Google Shape;224;p32"/>
            <p:cNvCxnSpPr>
              <a:stCxn id="223" idx="2"/>
            </p:cNvCxnSpPr>
            <p:nvPr/>
          </p:nvCxnSpPr>
          <p:spPr>
            <a:xfrm flipH="1">
              <a:off x="1443275" y="1633625"/>
              <a:ext cx="48000" cy="415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" name="Google Shape;225;p32"/>
          <p:cNvGrpSpPr/>
          <p:nvPr/>
        </p:nvGrpSpPr>
        <p:grpSpPr>
          <a:xfrm>
            <a:off x="2164700" y="2092700"/>
            <a:ext cx="5339700" cy="455100"/>
            <a:chOff x="2012300" y="1940300"/>
            <a:chExt cx="5339700" cy="455100"/>
          </a:xfrm>
        </p:grpSpPr>
        <p:sp>
          <p:nvSpPr>
            <p:cNvPr id="226" name="Google Shape;226;p32"/>
            <p:cNvSpPr txBox="1"/>
            <p:nvPr/>
          </p:nvSpPr>
          <p:spPr>
            <a:xfrm>
              <a:off x="3896600" y="1940300"/>
              <a:ext cx="3455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First: standard library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27" name="Google Shape;227;p32"/>
            <p:cNvCxnSpPr>
              <a:stCxn id="226" idx="1"/>
            </p:cNvCxnSpPr>
            <p:nvPr/>
          </p:nvCxnSpPr>
          <p:spPr>
            <a:xfrm flipH="1">
              <a:off x="2012300" y="2167850"/>
              <a:ext cx="1884300" cy="8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8" name="Google Shape;228;p32"/>
          <p:cNvGrpSpPr/>
          <p:nvPr/>
        </p:nvGrpSpPr>
        <p:grpSpPr>
          <a:xfrm>
            <a:off x="1318150" y="2451200"/>
            <a:ext cx="2799600" cy="455100"/>
            <a:chOff x="1022975" y="1944350"/>
            <a:chExt cx="2799600" cy="4551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2434175" y="1944350"/>
              <a:ext cx="1388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Blank line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0" name="Google Shape;230;p32"/>
            <p:cNvCxnSpPr>
              <a:stCxn id="229" idx="1"/>
            </p:cNvCxnSpPr>
            <p:nvPr/>
          </p:nvCxnSpPr>
          <p:spPr>
            <a:xfrm flipH="1">
              <a:off x="1022975" y="217190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1" name="Google Shape;231;p32"/>
          <p:cNvGrpSpPr/>
          <p:nvPr/>
        </p:nvGrpSpPr>
        <p:grpSpPr>
          <a:xfrm>
            <a:off x="3077275" y="2767150"/>
            <a:ext cx="4687200" cy="455100"/>
            <a:chOff x="2629700" y="2107900"/>
            <a:chExt cx="4687200" cy="455100"/>
          </a:xfrm>
        </p:grpSpPr>
        <p:sp>
          <p:nvSpPr>
            <p:cNvPr id="232" name="Google Shape;232;p32"/>
            <p:cNvSpPr txBox="1"/>
            <p:nvPr/>
          </p:nvSpPr>
          <p:spPr>
            <a:xfrm>
              <a:off x="4040900" y="2107900"/>
              <a:ext cx="32760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Second: third party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3" name="Google Shape;233;p32"/>
            <p:cNvCxnSpPr>
              <a:stCxn id="232" idx="1"/>
            </p:cNvCxnSpPr>
            <p:nvPr/>
          </p:nvCxnSpPr>
          <p:spPr>
            <a:xfrm flipH="1">
              <a:off x="2629700" y="233545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4" name="Google Shape;234;p32"/>
          <p:cNvGrpSpPr/>
          <p:nvPr/>
        </p:nvGrpSpPr>
        <p:grpSpPr>
          <a:xfrm>
            <a:off x="1318150" y="3132750"/>
            <a:ext cx="2799600" cy="455100"/>
            <a:chOff x="1022975" y="1944350"/>
            <a:chExt cx="2799600" cy="4551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2434175" y="1944350"/>
              <a:ext cx="13884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Blank line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6" name="Google Shape;236;p32"/>
            <p:cNvCxnSpPr>
              <a:stCxn id="235" idx="1"/>
            </p:cNvCxnSpPr>
            <p:nvPr/>
          </p:nvCxnSpPr>
          <p:spPr>
            <a:xfrm flipH="1">
              <a:off x="1022975" y="2171900"/>
              <a:ext cx="1411200" cy="15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7" name="Google Shape;237;p32"/>
          <p:cNvGrpSpPr/>
          <p:nvPr/>
        </p:nvGrpSpPr>
        <p:grpSpPr>
          <a:xfrm>
            <a:off x="4289525" y="3790875"/>
            <a:ext cx="2597700" cy="1055100"/>
            <a:chOff x="192425" y="853175"/>
            <a:chExt cx="2597700" cy="1055100"/>
          </a:xfrm>
        </p:grpSpPr>
        <p:sp>
          <p:nvSpPr>
            <p:cNvPr id="238" name="Google Shape;238;p32"/>
            <p:cNvSpPr txBox="1"/>
            <p:nvPr/>
          </p:nvSpPr>
          <p:spPr>
            <a:xfrm>
              <a:off x="192425" y="1453175"/>
              <a:ext cx="2597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Last: local imports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239" name="Google Shape;239;p32"/>
            <p:cNvCxnSpPr>
              <a:stCxn id="238" idx="0"/>
            </p:cNvCxnSpPr>
            <p:nvPr/>
          </p:nvCxnSpPr>
          <p:spPr>
            <a:xfrm rot="10800000">
              <a:off x="723275" y="853175"/>
              <a:ext cx="768000" cy="600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and documentation…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75" y="1278200"/>
            <a:ext cx="5490028" cy="36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874500" y="1396350"/>
            <a:ext cx="1428900" cy="1175400"/>
          </a:xfrm>
          <a:prstGeom prst="wedgeEllipseCallout">
            <a:avLst>
              <a:gd fmla="val 41193" name="adj1"/>
              <a:gd fmla="val 6361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YAWN!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constructions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52475"/>
            <a:ext cx="852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Avoid compound statements!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03" y="1561525"/>
            <a:ext cx="4325687" cy="1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263" y="539598"/>
            <a:ext cx="1856075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2563" y="3444375"/>
            <a:ext cx="33718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590700" y="3618625"/>
            <a:ext cx="14490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Always include returns!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300" y="3063385"/>
            <a:ext cx="3048000" cy="183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3"/>
          <p:cNvGrpSpPr/>
          <p:nvPr/>
        </p:nvGrpSpPr>
        <p:grpSpPr>
          <a:xfrm>
            <a:off x="2184025" y="3415525"/>
            <a:ext cx="3600275" cy="1457400"/>
            <a:chOff x="2184025" y="3415525"/>
            <a:chExt cx="3600275" cy="1457400"/>
          </a:xfrm>
        </p:grpSpPr>
        <p:sp>
          <p:nvSpPr>
            <p:cNvPr id="252" name="Google Shape;252;p33"/>
            <p:cNvSpPr/>
            <p:nvPr/>
          </p:nvSpPr>
          <p:spPr>
            <a:xfrm>
              <a:off x="2184025" y="3415525"/>
              <a:ext cx="2761200" cy="1457400"/>
            </a:xfrm>
            <a:prstGeom prst="mathMultiply">
              <a:avLst>
                <a:gd fmla="val 12543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33"/>
            <p:cNvCxnSpPr>
              <a:endCxn id="250" idx="1"/>
            </p:cNvCxnSpPr>
            <p:nvPr/>
          </p:nvCxnSpPr>
          <p:spPr>
            <a:xfrm flipH="1" rot="10800000">
              <a:off x="4377600" y="3982547"/>
              <a:ext cx="1406700" cy="106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457200" y="1028700"/>
            <a:ext cx="8458200" cy="3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variable names that won’t be confused.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How you name functions, classes, and variables can have a huge impact on readability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62025"/>
            <a:ext cx="6858002" cy="292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550" y="273825"/>
            <a:ext cx="1738750" cy="1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734725" y="1028700"/>
            <a:ext cx="4952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Avoid the following variable names: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case L (l)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Upper case O (O)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Upper case I (I)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unacceptable, terrible, and awful.  Why?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confused with 1 and 0 in some fonts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confused with each other (i.e. I and l)</a:t>
            </a:r>
            <a:endParaRPr/>
          </a:p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9" y="1366100"/>
            <a:ext cx="3315099" cy="25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Functions</a:t>
            </a:r>
            <a:endParaRPr sz="2200"/>
          </a:p>
          <a:p>
            <a:pPr indent="-355600" lvl="0" marL="8001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Where units matter, append them…</a:t>
            </a:r>
            <a:endParaRPr sz="2000"/>
          </a:p>
          <a:p>
            <a:pPr indent="-285750" lvl="1" marL="12001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Variable names also</a:t>
            </a:r>
            <a:endParaRPr sz="1800"/>
          </a:p>
          <a:p>
            <a:pPr indent="-285750" lvl="1" marL="12001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Things go wrong…</a:t>
            </a:r>
            <a:endParaRPr sz="1800"/>
          </a:p>
          <a:p>
            <a:pPr indent="-190500" lvl="3" marL="2057400" rtl="0" algn="l"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Mars Climate Orbiter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750" y="2209800"/>
            <a:ext cx="2476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1309600" y="2918225"/>
            <a:ext cx="411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on September 23, 1999, communication with the spacecraft was lost as the spacecraft went into orbital insertion, due to ground-based computer software which produced output in non-SI units of pound-seconds (lbf×s) instead of the metric units of newton-seconds (N×s) </a:t>
            </a:r>
            <a:r>
              <a:rPr lang="en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specified in the contract between NASA and Lockheed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- Wikipedia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5422900" y="4457700"/>
            <a:ext cx="32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655.2 million dollar mistake!</a:t>
            </a:r>
            <a:endParaRPr/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526" y="445023"/>
            <a:ext cx="2562401" cy="12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457200" y="1028700"/>
            <a:ext cx="82296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When naming functions and variables…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consistent about pluralization / type Ids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do you prefer and 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your choice for the above, what would I name a variable that contained a collection of times? Users? 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950" y="2571750"/>
            <a:ext cx="2600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00" y="236400"/>
            <a:ext cx="3179843" cy="220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300"/>
              <a:t>Conventions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Module names should be short, lowercase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900"/>
              <a:t>Underscores are OK if it helps with readability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Package names should be short, lowercase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1900"/>
              <a:t>Underscores are frowned upon and people will speak disparagingly behind your back if you use them</a:t>
            </a:r>
            <a:endParaRPr sz="1900"/>
          </a:p>
        </p:txBody>
      </p:sp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10" y="2220600"/>
            <a:ext cx="68532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457200" y="102870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Functions</a:t>
            </a:r>
            <a:endParaRPr sz="2400"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prefixes that can be used to clarify</a:t>
            </a:r>
            <a:endParaRPr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compute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get/set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find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is/has/can</a:t>
            </a:r>
            <a:endParaRPr sz="1916"/>
          </a:p>
          <a:p>
            <a:pPr indent="-318529" lvl="1" marL="742950" rtl="0" algn="l">
              <a:spcBef>
                <a:spcPts val="1200"/>
              </a:spcBef>
              <a:spcAft>
                <a:spcPts val="0"/>
              </a:spcAft>
              <a:buSzPts val="2316"/>
              <a:buChar char="○"/>
            </a:pPr>
            <a:r>
              <a:rPr lang="en" sz="1916"/>
              <a:t>Use complement names for complement functions</a:t>
            </a:r>
            <a:endParaRPr sz="1916"/>
          </a:p>
          <a:p>
            <a:pPr indent="-261379" lvl="2" marL="1143000" rtl="0" algn="l">
              <a:spcBef>
                <a:spcPts val="1200"/>
              </a:spcBef>
              <a:spcAft>
                <a:spcPts val="1200"/>
              </a:spcAft>
              <a:buSzPts val="2316"/>
              <a:buChar char="■"/>
            </a:pPr>
            <a:r>
              <a:rPr lang="en" sz="1916"/>
              <a:t>get/set, add/remove, first/last</a:t>
            </a:r>
            <a:endParaRPr sz="1916"/>
          </a:p>
        </p:txBody>
      </p:sp>
      <p:sp>
        <p:nvSpPr>
          <p:cNvPr id="305" name="Google Shape;305;p39"/>
          <p:cNvSpPr txBox="1"/>
          <p:nvPr/>
        </p:nvSpPr>
        <p:spPr>
          <a:xfrm>
            <a:off x="2324100" y="1925250"/>
            <a:ext cx="44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Reserve for functions that compute something sophisticated, e.g. not average</a:t>
            </a:r>
            <a:endParaRPr/>
          </a:p>
        </p:txBody>
      </p:sp>
      <p:sp>
        <p:nvSpPr>
          <p:cNvPr id="306" name="Google Shape;306;p39"/>
          <p:cNvSpPr txBox="1"/>
          <p:nvPr/>
        </p:nvSpPr>
        <p:spPr>
          <a:xfrm>
            <a:off x="2533425" y="3479275"/>
            <a:ext cx="510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kind of return value would you expect from a function with this kind of prefix?</a:t>
            </a:r>
            <a:endParaRPr/>
          </a:p>
        </p:txBody>
      </p:sp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818" y="253375"/>
            <a:ext cx="2169599" cy="23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Class names should be in CapWords</a:t>
            </a:r>
            <a:endParaRPr sz="2200"/>
          </a:p>
          <a:p>
            <a:pPr indent="-355600" lvl="0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SoNamedBecauseItUsesCapsForFirstLetterInEachWord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Also known as CamelCase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Notice no underscore!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Much hate on the internet for Camel_Case</a:t>
            </a:r>
            <a:endParaRPr sz="2000"/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6150" y="2507275"/>
            <a:ext cx="20574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200"/>
              </a:spcAft>
              <a:buNone/>
            </a:pPr>
            <a:r>
              <a:rPr lang="en" sz="2200"/>
              <a:t>What naming convention should I use for exceptions?</a:t>
            </a:r>
            <a:endParaRPr sz="2200"/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997" y="1920275"/>
            <a:ext cx="3001617" cy="200689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5761825" y="2729825"/>
            <a:ext cx="154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800825" y="1028700"/>
            <a:ext cx="4886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Functions</a:t>
            </a:r>
            <a:endParaRPr sz="2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Lowercase, with words separated by underscores as necessary to improve readability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mixedCase is permitted if that is the prevailing style (some legacy pieces of Python used this style)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 consistent</a:t>
            </a:r>
            <a:endParaRPr sz="2000"/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74" y="1492065"/>
            <a:ext cx="2535726" cy="25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BUT! Everyone loves animals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775" y="1204450"/>
            <a:ext cx="3312450" cy="33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457200" y="1063375"/>
            <a:ext cx="90198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36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Naming conventions</a:t>
            </a:r>
            <a:endParaRPr sz="2000"/>
          </a:p>
        </p:txBody>
      </p:sp>
      <p:pic>
        <p:nvPicPr>
          <p:cNvPr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325" y="1168224"/>
            <a:ext cx="4932869" cy="36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>
            <a:off x="6110900" y="1679051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110900" y="2226176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6110900" y="2499724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6110900" y="1952598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110900" y="2773300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110900" y="3046849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110900" y="3320425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6110900" y="3593972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6110900" y="3867550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110900" y="4141128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6110900" y="4414675"/>
            <a:ext cx="2672100" cy="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Naming</a:t>
            </a:r>
            <a:endParaRPr b="1"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5" y="1824088"/>
            <a:ext cx="2089400" cy="23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2: Style</a:t>
            </a:r>
            <a:endParaRPr/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pylint on the style demo file: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editor to get it to at least 8/10!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addition, try to improve the following:</a:t>
            </a:r>
            <a:endParaRPr/>
          </a:p>
          <a:p>
            <a:pPr indent="-342900" lvl="0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Naming of functions and variables</a:t>
            </a:r>
            <a:endParaRPr/>
          </a:p>
          <a:p>
            <a:pPr indent="-34290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common constants out into CONSTANTS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Ignore documentation-related issues for now.</a:t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350" y="277100"/>
            <a:ext cx="1267950" cy="1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rule: consistency</a:t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13" y="1303777"/>
            <a:ext cx="7152576" cy="35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Documentation is for two types of people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Code readers							   Users</a:t>
            </a:r>
            <a:endParaRPr sz="2200"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852850"/>
            <a:ext cx="3815650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00" y="1595400"/>
            <a:ext cx="3989800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 flipH="1">
            <a:off x="6148300" y="1063375"/>
            <a:ext cx="274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README.md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 flipH="1">
            <a:off x="539050" y="1355225"/>
            <a:ext cx="373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Code comments</a:t>
            </a:r>
            <a:endParaRPr/>
          </a:p>
        </p:txBody>
      </p:sp>
      <p:sp>
        <p:nvSpPr>
          <p:cNvPr id="383" name="Google Shape;3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</a:t>
            </a:r>
            <a:endParaRPr b="1"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kind of stuff goes in a repositories README.md?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https://github.com/kallisons/NOAH_LSM_Mussel_v2.0</a:t>
            </a:r>
            <a:endParaRPr/>
          </a:p>
          <a:p>
            <a:pPr indent="0" lvl="1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0" name="Google Shape;3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README</a:t>
            </a:r>
            <a:endParaRPr b="1" sz="2500"/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496" y="1644475"/>
            <a:ext cx="1959375" cy="27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397" name="Google Shape;39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comment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shell scripting/bash: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comment here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Always followed by a space</a:t>
            </a:r>
            <a:br>
              <a:rPr lang="en"/>
            </a:br>
            <a:r>
              <a:rPr lang="en"/>
              <a:t>b</a:t>
            </a:r>
            <a:r>
              <a:rPr lang="en"/>
              <a:t>efore the rest of the comment.</a:t>
            </a:r>
            <a:endParaRPr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853" y="1536975"/>
            <a:ext cx="3789849" cy="3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/>
        </p:nvSpPr>
        <p:spPr>
          <a:xfrm>
            <a:off x="457200" y="1956325"/>
            <a:ext cx="82296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For the brave souls who get this far: You are the chosen ones,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the valiant knights of programming who toil away, without rest,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fixing our most awful code. To you, true saviors, kings of men,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I say this: never gonna give you up, never gonna let you down,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never gonna run around and desert you. Never gonna make you cry,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never gonna say goodbye. Never gonna tell a lie and hurt you.</a:t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59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5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drunk, fix later</a:t>
            </a:r>
            <a:endParaRPr b="0" i="0" sz="159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5" name="Google Shape;405;p50"/>
          <p:cNvSpPr txBox="1"/>
          <p:nvPr>
            <p:ph idx="1" type="body"/>
          </p:nvPr>
        </p:nvSpPr>
        <p:spPr>
          <a:xfrm>
            <a:off x="457200" y="1063375"/>
            <a:ext cx="822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Some examples of bad comments (from the ‘net)</a:t>
            </a:r>
            <a:endParaRPr/>
          </a:p>
        </p:txBody>
      </p:sp>
      <p:cxnSp>
        <p:nvCxnSpPr>
          <p:cNvPr id="406" name="Google Shape;406;p50"/>
          <p:cNvCxnSpPr/>
          <p:nvPr/>
        </p:nvCxnSpPr>
        <p:spPr>
          <a:xfrm flipH="1" rot="10800000">
            <a:off x="331050" y="195633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50"/>
          <p:cNvCxnSpPr/>
          <p:nvPr/>
        </p:nvCxnSpPr>
        <p:spPr>
          <a:xfrm flipH="1" rot="10800000">
            <a:off x="331050" y="385513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50"/>
          <p:cNvSpPr txBox="1"/>
          <p:nvPr/>
        </p:nvSpPr>
        <p:spPr>
          <a:xfrm>
            <a:off x="7019825" y="3103398"/>
            <a:ext cx="19050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Don’t Rick Roll your readers!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3025197" y="3940550"/>
            <a:ext cx="14895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Uhm… Sigh.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Comments</a:t>
            </a:r>
            <a:endParaRPr b="1" sz="2500"/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33" y="3820000"/>
            <a:ext cx="1764667" cy="1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/>
        </p:nvSpPr>
        <p:spPr>
          <a:xfrm>
            <a:off x="457200" y="1063225"/>
            <a:ext cx="82296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Dear maintainer: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Once you are done trying to 'optimize' this routine,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and have realized what a terrible mistake that was,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please increment the following counter as a warning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to the next guy: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total_hours_wasted_here = 42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sz="169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true = false</a:t>
            </a:r>
            <a:endParaRPr sz="1690"/>
          </a:p>
          <a:p>
            <a:pPr indent="0" lvl="0" marL="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rPr lang="en" sz="169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Happy debugging suckers</a:t>
            </a:r>
            <a:endParaRPr sz="1690"/>
          </a:p>
          <a:p>
            <a:pPr indent="0" lvl="1" marL="45720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b="0" i="0" sz="989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57150" marR="0" rtl="0" algn="l">
              <a:lnSpc>
                <a:spcPct val="80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1020"/>
              <a:buFont typeface="Arial"/>
              <a:buNone/>
            </a:pPr>
            <a:r>
              <a:rPr lang="en" sz="820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3"/>
              </a:rPr>
              <a:t>http://stackoverflow.com/questions/184618/what-is-the-best-comment-in-source-code-you-have-ever-encountered</a:t>
            </a:r>
            <a:endParaRPr sz="82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Font typeface="Arial"/>
              <a:buNone/>
            </a:pPr>
            <a:r>
              <a:t/>
            </a:r>
            <a:endParaRPr b="0" i="0" sz="989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18" name="Google Shape;418;p51"/>
          <p:cNvCxnSpPr/>
          <p:nvPr/>
        </p:nvCxnSpPr>
        <p:spPr>
          <a:xfrm flipH="1" rot="10800000">
            <a:off x="330988" y="3564885"/>
            <a:ext cx="8481900" cy="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51"/>
          <p:cNvSpPr txBox="1"/>
          <p:nvPr/>
        </p:nvSpPr>
        <p:spPr>
          <a:xfrm>
            <a:off x="7497100" y="1294600"/>
            <a:ext cx="1513500" cy="19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Funny is funny, but don’t troll.</a:t>
            </a:r>
            <a:endParaRPr sz="13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what was the issue the writer encountered</a:t>
            </a:r>
            <a:r>
              <a:rPr lang="en" sz="1700">
                <a:solidFill>
                  <a:srgbClr val="FF0000"/>
                </a:solidFill>
              </a:rPr>
              <a:t>?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7558600" y="3663200"/>
            <a:ext cx="13905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 least it is logical?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Documentation: Comments</a:t>
            </a:r>
            <a:endParaRPr b="1" sz="2500"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053" y="2820075"/>
            <a:ext cx="1988301" cy="13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comments…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…make the code easy to read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…are written in English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…discuss the function parameters and results</a:t>
            </a:r>
            <a:endParaRPr/>
          </a:p>
        </p:txBody>
      </p:sp>
      <p:pic>
        <p:nvPicPr>
          <p:cNvPr id="429" name="Google Shape;4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3229400"/>
            <a:ext cx="65151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 rotWithShape="1">
          <a:blip r:embed="rId4">
            <a:alphaModFix/>
          </a:blip>
          <a:srcRect b="0" l="0" r="22726" t="0"/>
          <a:stretch/>
        </p:blipFill>
        <p:spPr>
          <a:xfrm>
            <a:off x="6320575" y="327125"/>
            <a:ext cx="2457825" cy="21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write vs how to write effectively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350" y="1250950"/>
            <a:ext cx="20955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5025" y="1260465"/>
            <a:ext cx="21050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852" y="1463050"/>
            <a:ext cx="1555151" cy="20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0850" y="3006100"/>
            <a:ext cx="12972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1152475"/>
            <a:ext cx="85206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Don’t comment bad code, rewrite it!</a:t>
            </a:r>
            <a:endParaRPr/>
          </a:p>
        </p:txBody>
      </p:sp>
      <p:pic>
        <p:nvPicPr>
          <p:cNvPr id="437" name="Google Shape;4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400" y="1847075"/>
            <a:ext cx="64579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5050" y="3462831"/>
            <a:ext cx="42576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311700" y="3286825"/>
            <a:ext cx="85206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Then comment it</a:t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100" y="2962063"/>
            <a:ext cx="2043200" cy="20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Inline Comments</a:t>
            </a:r>
            <a:endParaRPr/>
          </a:p>
        </p:txBody>
      </p:sp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on the same line as code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sparingly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it’s actually useful!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the line isn’t too long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the code is still readable</a:t>
            </a:r>
            <a:endParaRPr/>
          </a:p>
        </p:txBody>
      </p:sp>
      <p:pic>
        <p:nvPicPr>
          <p:cNvPr id="447" name="Google Shape;4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275" y="1820925"/>
            <a:ext cx="5267500" cy="5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375" y="2838275"/>
            <a:ext cx="2670149" cy="20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Wrong comments are bugs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forget to update the comments!</a:t>
            </a:r>
            <a:endParaRPr/>
          </a:p>
        </p:txBody>
      </p:sp>
      <p:pic>
        <p:nvPicPr>
          <p:cNvPr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938" y="1880100"/>
            <a:ext cx="55721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425" y="3521375"/>
            <a:ext cx="2055150" cy="1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62" name="Google Shape;46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insult the reader!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they’re reading your code, they aren’t that dumb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Corollary: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comment</a:t>
            </a:r>
            <a:br>
              <a:rPr lang="en"/>
            </a:br>
            <a:r>
              <a:rPr lang="en"/>
              <a:t>every line</a:t>
            </a:r>
            <a:endParaRPr/>
          </a:p>
        </p:txBody>
      </p:sp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97" y="1746025"/>
            <a:ext cx="75250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713" y="3004700"/>
            <a:ext cx="61245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275" y="355975"/>
            <a:ext cx="1597675" cy="11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311700" y="1152475"/>
            <a:ext cx="8520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what’s not great about this, other than too many comments?</a:t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00" y="1729812"/>
            <a:ext cx="8304399" cy="2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7"/>
          <p:cNvSpPr txBox="1"/>
          <p:nvPr>
            <p:ph idx="1" type="body"/>
          </p:nvPr>
        </p:nvSpPr>
        <p:spPr>
          <a:xfrm>
            <a:off x="311700" y="4126425"/>
            <a:ext cx="65289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I want to change the cutoff distance? There are 3 places to change it!</a:t>
            </a:r>
            <a:endParaRPr/>
          </a:p>
        </p:txBody>
      </p:sp>
      <p:pic>
        <p:nvPicPr>
          <p:cNvPr id="474" name="Google Shape;4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850" y="3648875"/>
            <a:ext cx="1867450" cy="12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Comments in Code</a:t>
            </a:r>
            <a:endParaRPr/>
          </a:p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311700" y="1152475"/>
            <a:ext cx="85206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Obvious constant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are consolidated and don’t mention the</a:t>
            </a:r>
            <a:br>
              <a:rPr lang="en"/>
            </a:br>
            <a:r>
              <a:rPr lang="en"/>
              <a:t>cutoff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90292"/>
            <a:ext cx="6857999" cy="2105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58"/>
          <p:cNvGrpSpPr/>
          <p:nvPr/>
        </p:nvGrpSpPr>
        <p:grpSpPr>
          <a:xfrm>
            <a:off x="1520150" y="596525"/>
            <a:ext cx="7004200" cy="1885650"/>
            <a:chOff x="1520150" y="596525"/>
            <a:chExt cx="7004200" cy="1885650"/>
          </a:xfrm>
        </p:grpSpPr>
        <p:grpSp>
          <p:nvGrpSpPr>
            <p:cNvPr id="483" name="Google Shape;483;p58"/>
            <p:cNvGrpSpPr/>
            <p:nvPr/>
          </p:nvGrpSpPr>
          <p:grpSpPr>
            <a:xfrm>
              <a:off x="1520150" y="596525"/>
              <a:ext cx="7004200" cy="1885650"/>
              <a:chOff x="1520150" y="596525"/>
              <a:chExt cx="7004200" cy="1885650"/>
            </a:xfrm>
          </p:grpSpPr>
          <p:sp>
            <p:nvSpPr>
              <p:cNvPr id="484" name="Google Shape;484;p58"/>
              <p:cNvSpPr/>
              <p:nvPr/>
            </p:nvSpPr>
            <p:spPr>
              <a:xfrm>
                <a:off x="1520150" y="1481675"/>
                <a:ext cx="6157500" cy="1000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58"/>
              <p:cNvSpPr txBox="1"/>
              <p:nvPr/>
            </p:nvSpPr>
            <p:spPr>
              <a:xfrm>
                <a:off x="6465450" y="596525"/>
                <a:ext cx="20589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F0000"/>
                    </a:solidFill>
                  </a:rPr>
                  <a:t>Note: English! Full sentences!</a:t>
                </a:r>
                <a:endParaRPr b="1" sz="18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86" name="Google Shape;486;p58"/>
            <p:cNvCxnSpPr>
              <a:stCxn id="485" idx="2"/>
            </p:cNvCxnSpPr>
            <p:nvPr/>
          </p:nvCxnSpPr>
          <p:spPr>
            <a:xfrm flipH="1">
              <a:off x="7139100" y="1289225"/>
              <a:ext cx="355800" cy="173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600" y="3301500"/>
            <a:ext cx="2045075" cy="1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38" y="1758288"/>
            <a:ext cx="8597723" cy="220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59"/>
          <p:cNvGrpSpPr/>
          <p:nvPr/>
        </p:nvGrpSpPr>
        <p:grpSpPr>
          <a:xfrm>
            <a:off x="1096825" y="1000600"/>
            <a:ext cx="7504500" cy="1058325"/>
            <a:chOff x="1096825" y="1000600"/>
            <a:chExt cx="7504500" cy="1058325"/>
          </a:xfrm>
        </p:grpSpPr>
        <p:sp>
          <p:nvSpPr>
            <p:cNvPr id="495" name="Google Shape;495;p59"/>
            <p:cNvSpPr txBox="1"/>
            <p:nvPr/>
          </p:nvSpPr>
          <p:spPr>
            <a:xfrm>
              <a:off x="1096825" y="1000600"/>
              <a:ext cx="75045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When you provide a plain old string as the FIRST thing in a (function or class or module)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496" name="Google Shape;496;p59"/>
            <p:cNvCxnSpPr/>
            <p:nvPr/>
          </p:nvCxnSpPr>
          <p:spPr>
            <a:xfrm>
              <a:off x="3223100" y="1645225"/>
              <a:ext cx="0" cy="413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7" name="Google Shape;497;p59"/>
          <p:cNvGrpSpPr/>
          <p:nvPr/>
        </p:nvGrpSpPr>
        <p:grpSpPr>
          <a:xfrm>
            <a:off x="1904950" y="3858200"/>
            <a:ext cx="2126400" cy="992700"/>
            <a:chOff x="1791025" y="934900"/>
            <a:chExt cx="2126400" cy="992700"/>
          </a:xfrm>
        </p:grpSpPr>
        <p:sp>
          <p:nvSpPr>
            <p:cNvPr id="498" name="Google Shape;498;p59"/>
            <p:cNvSpPr txBox="1"/>
            <p:nvPr/>
          </p:nvSpPr>
          <p:spPr>
            <a:xfrm>
              <a:off x="1791025" y="1464100"/>
              <a:ext cx="21264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Use triple quotes</a:t>
              </a:r>
              <a:endParaRPr b="1" sz="1800">
                <a:solidFill>
                  <a:srgbClr val="FF0000"/>
                </a:solidFill>
              </a:endParaRPr>
            </a:p>
          </p:txBody>
        </p:sp>
        <p:cxnSp>
          <p:nvCxnSpPr>
            <p:cNvPr id="499" name="Google Shape;499;p59"/>
            <p:cNvCxnSpPr>
              <a:stCxn id="498" idx="0"/>
            </p:cNvCxnSpPr>
            <p:nvPr/>
          </p:nvCxnSpPr>
          <p:spPr>
            <a:xfrm rot="10800000">
              <a:off x="1791025" y="934900"/>
              <a:ext cx="1063200" cy="529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00" name="Google Shape;5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8147" y="3978347"/>
            <a:ext cx="992700" cy="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06" name="Google Shape;50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are they for?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Documenting things users will need to know how to use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Functions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Modules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Classes</a:t>
            </a:r>
            <a:endParaRPr sz="1800"/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600" y="2655470"/>
            <a:ext cx="3698100" cy="21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Why?</a:t>
            </a:r>
            <a:endParaRPr sz="22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They can be processed by the </a:t>
            </a:r>
            <a:r>
              <a:rPr i="1" lang="en" sz="1900"/>
              <a:t>docutils</a:t>
            </a:r>
            <a:r>
              <a:rPr lang="en" sz="1900"/>
              <a:t> package into HTML, LaTeX, etc. for high quality code documentation (that makes you look smart).</a:t>
            </a:r>
            <a:endParaRPr sz="19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1900"/>
              <a:t>Try it out when you’ve written some docstings:</a:t>
            </a:r>
            <a:endParaRPr sz="1900"/>
          </a:p>
          <a:p>
            <a:pPr indent="45720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python -m pydoc my.module</a:t>
            </a:r>
            <a:endParaRPr b="1" sz="1900">
              <a:highlight>
                <a:srgbClr val="F3F3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4" name="Google Shape;5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975" y="2735325"/>
            <a:ext cx="3106401" cy="20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20" name="Google Shape;52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 line for simple stuff</a:t>
            </a:r>
            <a:endParaRPr/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50" y="2158876"/>
            <a:ext cx="8104902" cy="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2"/>
          <p:cNvPicPr preferRelativeResize="0"/>
          <p:nvPr/>
        </p:nvPicPr>
        <p:blipFill rotWithShape="1">
          <a:blip r:embed="rId4">
            <a:alphaModFix/>
          </a:blip>
          <a:srcRect b="21436" l="22964" r="21951" t="21138"/>
          <a:stretch/>
        </p:blipFill>
        <p:spPr>
          <a:xfrm>
            <a:off x="3370975" y="3198300"/>
            <a:ext cx="2402051" cy="17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850" y="966560"/>
            <a:ext cx="4448550" cy="32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SURF-ing!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40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Why is it important that people can read your code? (SURF)</a:t>
            </a:r>
            <a:endParaRPr sz="21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Sustainable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New version of Python (4.X)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Understandable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Is it doing what you claim?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Reusable</a:t>
            </a:r>
            <a:endParaRPr sz="1700"/>
          </a:p>
          <a:p>
            <a:pPr indent="-222250" lvl="2" marL="11430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Can it be incorporated into a larger project?</a:t>
            </a:r>
            <a:endParaRPr sz="1700"/>
          </a:p>
          <a:p>
            <a:pPr indent="-279400" lvl="1" marL="742950" rtl="0" algn="l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Fixable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28" name="Google Shape;52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</a:t>
            </a:r>
            <a:r>
              <a:rPr lang="en"/>
              <a:t>line for more complicated things</a:t>
            </a:r>
            <a:endParaRPr/>
          </a:p>
        </p:txBody>
      </p:sp>
      <p:pic>
        <p:nvPicPr>
          <p:cNvPr id="529" name="Google Shape;52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100" y="2162625"/>
            <a:ext cx="7119800" cy="17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976" y="548400"/>
            <a:ext cx="1895148" cy="13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For scripts intended to be called from the command line, the docstring at the top of the file should be a usage message for the script.</a:t>
            </a:r>
            <a:endParaRPr sz="2100"/>
          </a:p>
        </p:txBody>
      </p:sp>
      <p:pic>
        <p:nvPicPr>
          <p:cNvPr id="537" name="Google Shape;5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163" y="2335750"/>
            <a:ext cx="57816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6" y="2805443"/>
            <a:ext cx="1492100" cy="20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44" name="Google Shape;54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For modules, </a:t>
            </a:r>
            <a:r>
              <a:rPr lang="en" sz="2200"/>
              <a:t>list the classes, exceptions and functions (and any other objects) that are exported by the module, with a one-line summary of each.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https://github.com/numpy/numpy/blob/master/numpy/__init__.py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 </a:t>
            </a:r>
            <a:endParaRPr sz="2200"/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237" y="3511750"/>
            <a:ext cx="1517526" cy="14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Documentation: Docstrings</a:t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311700" y="1152475"/>
            <a:ext cx="8520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functions, i</a:t>
            </a:r>
            <a:r>
              <a:rPr lang="en"/>
              <a:t>nclude all of the good interface specification stuff we’ve talked about: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Arguments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Side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https://github.com/scikit-learn/scikit-learn/blob/main/sklearn/cluster/_dbscan.py</a:t>
            </a:r>
            <a:endParaRPr/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825" y="16673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Part 3: Documentation</a:t>
            </a:r>
            <a:endParaRPr/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520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pylint on the style demo file: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pylint style_demo.py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editor to get it to 10/10!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50" y="2491899"/>
            <a:ext cx="3856850" cy="23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450" y="279019"/>
            <a:ext cx="1198850" cy="15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Lastly: Ignoring recommendations</a:t>
            </a:r>
            <a:endParaRPr/>
          </a:p>
        </p:txBody>
      </p:sp>
      <p:sp>
        <p:nvSpPr>
          <p:cNvPr id="566" name="Google Shape;566;p68"/>
          <p:cNvSpPr txBox="1"/>
          <p:nvPr>
            <p:ph idx="1" type="body"/>
          </p:nvPr>
        </p:nvSpPr>
        <p:spPr>
          <a:xfrm>
            <a:off x="311700" y="1152475"/>
            <a:ext cx="85206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Sometimes you disagree with a PEP8 recommendation</a:t>
            </a:r>
            <a:endParaRPr sz="2200"/>
          </a:p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 you made a very conscious choice to do it differently</a:t>
            </a:r>
            <a:endParaRPr sz="2200"/>
          </a:p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can tell pylint to ignore the issue with a comment on the line before:</a:t>
            </a:r>
            <a:endParaRPr sz="2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# pylint: disable=consider-using-f-string</a:t>
            </a:r>
            <a:endParaRPr sz="22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3429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OFTEN!</a:t>
            </a:r>
            <a:endParaRPr sz="22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We WILL deduct points on your project if you use this without a good reason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Adding Style to Continuous Integration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311700" y="1152475"/>
            <a:ext cx="85206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i="1" lang="en"/>
              <a:t>must</a:t>
            </a:r>
            <a:r>
              <a:rPr lang="en"/>
              <a:t> add linting to your continuous integration for your project: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https://github.com/UWDATA515/ci_example/blob/536d2f84c2a18dd3d82647cfb4d6dfd38ab52068/.github/workflows/build_test.yml#L95-L100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However, it probably won’t pass the first time.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this time to fix style and add documentation to your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add linting to your continuous integration GitHub Actions Workflow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Ultimately</a:t>
            </a:r>
            <a:r>
              <a:rPr lang="en"/>
              <a:t>, it doesn’t change how things work, just how approachable it is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75" y="1830525"/>
            <a:ext cx="3010450" cy="30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rule: consistency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13" y="1303777"/>
            <a:ext cx="7152576" cy="35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 rot="-984233">
            <a:off x="1050849" y="1632623"/>
            <a:ext cx="2435852" cy="741482"/>
          </a:xfrm>
          <a:prstGeom prst="rect">
            <a:avLst/>
          </a:prstGeom>
          <a:solidFill>
            <a:srgbClr val="FFFFFF">
              <a:alpha val="65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With yourself, over time!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1107570">
            <a:off x="5657573" y="1670333"/>
            <a:ext cx="2435934" cy="741396"/>
          </a:xfrm>
          <a:prstGeom prst="rect">
            <a:avLst/>
          </a:prstGeom>
          <a:solidFill>
            <a:srgbClr val="FFFFFF">
              <a:alpha val="65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With existing code and others!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styles…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499" y="1152475"/>
            <a:ext cx="2506799" cy="3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384850" y="1152600"/>
            <a:ext cx="5118600" cy="2551500"/>
          </a:xfrm>
          <a:prstGeom prst="wedgeRoundRectCallout">
            <a:avLst>
              <a:gd fmla="val 60336" name="adj1"/>
              <a:gd fmla="val 1508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en" sz="2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 (most common)</a:t>
            </a:r>
            <a:endParaRPr sz="25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“Python Enhancement Proposal #8”</a:t>
            </a:r>
            <a:endParaRPr sz="2100">
              <a:solidFill>
                <a:schemeClr val="dk2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en" sz="2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 Guide</a:t>
            </a:r>
            <a:endParaRPr sz="25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“More complete” PEP8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color! Use an editor!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25" y="1152475"/>
            <a:ext cx="7402549" cy="38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42" y="288650"/>
            <a:ext cx="385858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